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8" r:id="rId2"/>
    <p:sldId id="279" r:id="rId3"/>
    <p:sldId id="281" r:id="rId4"/>
    <p:sldId id="270" r:id="rId5"/>
    <p:sldId id="278" r:id="rId6"/>
    <p:sldId id="271" r:id="rId7"/>
    <p:sldId id="272" r:id="rId8"/>
    <p:sldId id="273" r:id="rId9"/>
    <p:sldId id="267" r:id="rId10"/>
    <p:sldId id="274" r:id="rId11"/>
    <p:sldId id="275" r:id="rId12"/>
    <p:sldId id="276" r:id="rId13"/>
    <p:sldId id="280"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1512"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5516E13-C6FD-4B78-9CDA-6F9E42FC1204}" type="datetimeFigureOut">
              <a:rPr lang="en-US" smtClean="0"/>
              <a:t>4/6/2023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582867C-0005-481B-B988-4D2FEA1D1BDF}" type="slidenum">
              <a:rPr lang="en-US" smtClean="0"/>
              <a:t>‹#›</a:t>
            </a:fld>
            <a:endParaRPr lang="en-US"/>
          </a:p>
        </p:txBody>
      </p:sp>
    </p:spTree>
    <p:extLst>
      <p:ext uri="{BB962C8B-B14F-4D97-AF65-F5344CB8AC3E}">
        <p14:creationId xmlns:p14="http://schemas.microsoft.com/office/powerpoint/2010/main" val="4563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82867C-0005-481B-B988-4D2FEA1D1BDF}" type="slidenum">
              <a:rPr lang="en-US" smtClean="0"/>
              <a:t>1</a:t>
            </a:fld>
            <a:endParaRPr lang="en-US"/>
          </a:p>
        </p:txBody>
      </p:sp>
    </p:spTree>
    <p:extLst>
      <p:ext uri="{BB962C8B-B14F-4D97-AF65-F5344CB8AC3E}">
        <p14:creationId xmlns:p14="http://schemas.microsoft.com/office/powerpoint/2010/main" val="1438971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82867C-0005-481B-B988-4D2FEA1D1BDF}" type="slidenum">
              <a:rPr lang="en-US" smtClean="0"/>
              <a:t>10</a:t>
            </a:fld>
            <a:endParaRPr lang="en-US"/>
          </a:p>
        </p:txBody>
      </p:sp>
    </p:spTree>
    <p:extLst>
      <p:ext uri="{BB962C8B-B14F-4D97-AF65-F5344CB8AC3E}">
        <p14:creationId xmlns:p14="http://schemas.microsoft.com/office/powerpoint/2010/main" val="35147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82867C-0005-481B-B988-4D2FEA1D1BDF}" type="slidenum">
              <a:rPr lang="en-US" smtClean="0"/>
              <a:t>11</a:t>
            </a:fld>
            <a:endParaRPr lang="en-US"/>
          </a:p>
        </p:txBody>
      </p:sp>
    </p:spTree>
    <p:extLst>
      <p:ext uri="{BB962C8B-B14F-4D97-AF65-F5344CB8AC3E}">
        <p14:creationId xmlns:p14="http://schemas.microsoft.com/office/powerpoint/2010/main" val="878303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82867C-0005-481B-B988-4D2FEA1D1BDF}" type="slidenum">
              <a:rPr lang="en-US" smtClean="0"/>
              <a:t>12</a:t>
            </a:fld>
            <a:endParaRPr lang="en-US"/>
          </a:p>
        </p:txBody>
      </p:sp>
    </p:spTree>
    <p:extLst>
      <p:ext uri="{BB962C8B-B14F-4D97-AF65-F5344CB8AC3E}">
        <p14:creationId xmlns:p14="http://schemas.microsoft.com/office/powerpoint/2010/main" val="269879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start the presentation with some rhetorical questions.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582867C-0005-481B-B988-4D2FEA1D1BDF}" type="slidenum">
              <a:rPr lang="en-US" smtClean="0"/>
              <a:t>2</a:t>
            </a:fld>
            <a:endParaRPr lang="en-US"/>
          </a:p>
        </p:txBody>
      </p:sp>
    </p:spTree>
    <p:extLst>
      <p:ext uri="{BB962C8B-B14F-4D97-AF65-F5344CB8AC3E}">
        <p14:creationId xmlns:p14="http://schemas.microsoft.com/office/powerpoint/2010/main" val="481356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2014 Cultural Heritage</a:t>
            </a:r>
            <a:r>
              <a:rPr lang="en-US" baseline="0" dirty="0" smtClean="0"/>
              <a:t> Tourism report by Partners for Livable Communities </a:t>
            </a:r>
            <a:r>
              <a:rPr lang="en-US" dirty="0" smtClean="0"/>
              <a:t>said over 78% of travelers visited a cultural heritage attraction (historic attraction, park, art gallery/museum, concert/play/musical/festival, significant</a:t>
            </a:r>
            <a:r>
              <a:rPr lang="en-US" baseline="0" dirty="0" smtClean="0"/>
              <a:t> neighborhoods/communities, </a:t>
            </a:r>
            <a:r>
              <a:rPr lang="en-US" dirty="0" smtClean="0"/>
              <a:t>or ethnic heritage site). This is more than the number of people</a:t>
            </a:r>
            <a:r>
              <a:rPr lang="en-US" baseline="0" dirty="0" smtClean="0"/>
              <a:t> who report visiting friends or family.</a:t>
            </a:r>
            <a:endParaRPr lang="en-US" dirty="0" smtClean="0"/>
          </a:p>
          <a:p>
            <a:r>
              <a:rPr lang="en-US" dirty="0" smtClean="0"/>
              <a:t>A 2003 report by the Travel Industry Association of America found that for the majority of cultural heritage tourists, a specific historic or cultural activity or event was a main reason for at least one trip in the past year, and 40% of them added extra time to their trip because of an historic or cultural activity.</a:t>
            </a:r>
          </a:p>
          <a:p>
            <a:r>
              <a:rPr lang="en-US" dirty="0" smtClean="0"/>
              <a:t>The</a:t>
            </a:r>
            <a:r>
              <a:rPr lang="en-US" baseline="0" dirty="0" smtClean="0"/>
              <a:t> Texas Historical Commission reports that 55% of Gen </a:t>
            </a:r>
            <a:r>
              <a:rPr lang="en-US" baseline="0" dirty="0" err="1" smtClean="0"/>
              <a:t>Zers</a:t>
            </a:r>
            <a:r>
              <a:rPr lang="en-US" baseline="0" dirty="0" smtClean="0"/>
              <a:t> travel to increase their knowledge </a:t>
            </a:r>
            <a:r>
              <a:rPr lang="en-US" baseline="0" smtClean="0"/>
              <a:t>and experience; 43% of Millennials travel to find themselves.</a:t>
            </a:r>
            <a:endParaRPr lang="en-US" dirty="0" smtClean="0"/>
          </a:p>
        </p:txBody>
      </p:sp>
      <p:sp>
        <p:nvSpPr>
          <p:cNvPr id="4" name="Slide Number Placeholder 3"/>
          <p:cNvSpPr>
            <a:spLocks noGrp="1"/>
          </p:cNvSpPr>
          <p:nvPr>
            <p:ph type="sldNum" sz="quarter" idx="10"/>
          </p:nvPr>
        </p:nvSpPr>
        <p:spPr/>
        <p:txBody>
          <a:bodyPr/>
          <a:lstStyle/>
          <a:p>
            <a:fld id="{C582867C-0005-481B-B988-4D2FEA1D1BDF}" type="slidenum">
              <a:rPr lang="en-US" smtClean="0"/>
              <a:t>3</a:t>
            </a:fld>
            <a:endParaRPr lang="en-US"/>
          </a:p>
        </p:txBody>
      </p:sp>
    </p:spTree>
    <p:extLst>
      <p:ext uri="{BB962C8B-B14F-4D97-AF65-F5344CB8AC3E}">
        <p14:creationId xmlns:p14="http://schemas.microsoft.com/office/powerpoint/2010/main" val="2700963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brings the NPS programs</a:t>
            </a:r>
            <a:r>
              <a:rPr lang="en-US" baseline="0" dirty="0" smtClean="0"/>
              <a:t> down to a local government level (community or county). Preservation happens at a local level. You know which historic resources give your governments an identity and which ones are important to you.</a:t>
            </a:r>
          </a:p>
        </p:txBody>
      </p:sp>
      <p:sp>
        <p:nvSpPr>
          <p:cNvPr id="4" name="Slide Number Placeholder 3"/>
          <p:cNvSpPr>
            <a:spLocks noGrp="1"/>
          </p:cNvSpPr>
          <p:nvPr>
            <p:ph type="sldNum" sz="quarter" idx="10"/>
          </p:nvPr>
        </p:nvSpPr>
        <p:spPr/>
        <p:txBody>
          <a:bodyPr/>
          <a:lstStyle/>
          <a:p>
            <a:fld id="{C582867C-0005-481B-B988-4D2FEA1D1BDF}" type="slidenum">
              <a:rPr lang="en-US" smtClean="0"/>
              <a:t>4</a:t>
            </a:fld>
            <a:endParaRPr lang="en-US"/>
          </a:p>
        </p:txBody>
      </p:sp>
    </p:spTree>
    <p:extLst>
      <p:ext uri="{BB962C8B-B14F-4D97-AF65-F5344CB8AC3E}">
        <p14:creationId xmlns:p14="http://schemas.microsoft.com/office/powerpoint/2010/main" val="228935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2867C-0005-481B-B988-4D2FEA1D1BDF}" type="slidenum">
              <a:rPr lang="en-US" smtClean="0"/>
              <a:t>5</a:t>
            </a:fld>
            <a:endParaRPr lang="en-US"/>
          </a:p>
        </p:txBody>
      </p:sp>
    </p:spTree>
    <p:extLst>
      <p:ext uri="{BB962C8B-B14F-4D97-AF65-F5344CB8AC3E}">
        <p14:creationId xmlns:p14="http://schemas.microsoft.com/office/powerpoint/2010/main" val="2835133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At</a:t>
            </a:r>
            <a:r>
              <a:rPr lang="en-US" baseline="0" dirty="0" smtClean="0"/>
              <a:t> the end of FY18 (ended Sept. 30, 2018), there were 2,020 CLGs across the country.</a:t>
            </a:r>
          </a:p>
        </p:txBody>
      </p:sp>
      <p:sp>
        <p:nvSpPr>
          <p:cNvPr id="4" name="Slide Number Placeholder 3"/>
          <p:cNvSpPr>
            <a:spLocks noGrp="1"/>
          </p:cNvSpPr>
          <p:nvPr>
            <p:ph type="sldNum" sz="quarter" idx="10"/>
          </p:nvPr>
        </p:nvSpPr>
        <p:spPr/>
        <p:txBody>
          <a:bodyPr/>
          <a:lstStyle/>
          <a:p>
            <a:fld id="{C582867C-0005-481B-B988-4D2FEA1D1BDF}" type="slidenum">
              <a:rPr lang="en-US" smtClean="0"/>
              <a:t>6</a:t>
            </a:fld>
            <a:endParaRPr lang="en-US"/>
          </a:p>
        </p:txBody>
      </p:sp>
    </p:spTree>
    <p:extLst>
      <p:ext uri="{BB962C8B-B14F-4D97-AF65-F5344CB8AC3E}">
        <p14:creationId xmlns:p14="http://schemas.microsoft.com/office/powerpoint/2010/main" val="2033990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Surveys typically done through contractors.</a:t>
            </a:r>
          </a:p>
          <a:p>
            <a:r>
              <a:rPr lang="en-US" dirty="0" smtClean="0"/>
              <a:t>NR nominations &amp; local landmark nominations can be done through contractors.</a:t>
            </a:r>
          </a:p>
          <a:p>
            <a:r>
              <a:rPr lang="en-US" dirty="0" smtClean="0"/>
              <a:t>Local landmarks</a:t>
            </a:r>
          </a:p>
          <a:p>
            <a:pPr lvl="1"/>
            <a:r>
              <a:rPr lang="en-US" dirty="0" smtClean="0"/>
              <a:t>Decided by the historic preservation commission &amp; the CLG, not the</a:t>
            </a:r>
            <a:r>
              <a:rPr lang="en-US" baseline="0" dirty="0" smtClean="0"/>
              <a:t> state or NPS</a:t>
            </a:r>
          </a:p>
          <a:p>
            <a:pPr lvl="1"/>
            <a:r>
              <a:rPr lang="en-US" baseline="0" dirty="0" smtClean="0"/>
              <a:t>Made through a zoning overlay</a:t>
            </a:r>
          </a:p>
          <a:p>
            <a:pPr lvl="1"/>
            <a:r>
              <a:rPr lang="en-US" baseline="0" dirty="0" smtClean="0"/>
              <a:t>Can landmark individual properties or districts; residential or commercial (downtown) or industrial; buildings or structures or objects (not museum objects) or sites</a:t>
            </a:r>
          </a:p>
          <a:p>
            <a:pPr lvl="1"/>
            <a:r>
              <a:rPr lang="en-US" baseline="0" dirty="0" smtClean="0"/>
              <a:t>Should have property owner permission for individual properties or majority for districts</a:t>
            </a:r>
            <a:endParaRPr lang="en-US" dirty="0" smtClean="0"/>
          </a:p>
          <a:p>
            <a:r>
              <a:rPr lang="en-US" dirty="0" smtClean="0"/>
              <a:t>Part 1 of the tax incentive</a:t>
            </a:r>
            <a:r>
              <a:rPr lang="en-US" baseline="0" dirty="0" smtClean="0"/>
              <a:t> applications is determining if the resource is historic.</a:t>
            </a:r>
            <a:endParaRPr lang="en-US" dirty="0" smtClean="0"/>
          </a:p>
          <a:p>
            <a:r>
              <a:rPr lang="en-US" baseline="0" dirty="0" smtClean="0"/>
              <a:t>Review and Compliance can help keep community character</a:t>
            </a:r>
          </a:p>
          <a:p>
            <a:pPr lvl="1"/>
            <a:r>
              <a:rPr lang="en-US" baseline="0" dirty="0" smtClean="0"/>
              <a:t>Process still goes through our office</a:t>
            </a:r>
          </a:p>
          <a:p>
            <a:r>
              <a:rPr lang="en-US" baseline="0" dirty="0" smtClean="0"/>
              <a:t>Design guidelines can help keep community character</a:t>
            </a:r>
          </a:p>
          <a:p>
            <a:pPr lvl="1"/>
            <a:r>
              <a:rPr lang="en-US" baseline="0" dirty="0" smtClean="0"/>
              <a:t>Would apply to local landmarks, but there was property owner permission for the landmarking</a:t>
            </a:r>
            <a:endParaRPr lang="en-US" dirty="0" smtClean="0"/>
          </a:p>
        </p:txBody>
      </p:sp>
      <p:sp>
        <p:nvSpPr>
          <p:cNvPr id="4" name="Slide Number Placeholder 3"/>
          <p:cNvSpPr>
            <a:spLocks noGrp="1"/>
          </p:cNvSpPr>
          <p:nvPr>
            <p:ph type="sldNum" sz="quarter" idx="10"/>
          </p:nvPr>
        </p:nvSpPr>
        <p:spPr/>
        <p:txBody>
          <a:bodyPr/>
          <a:lstStyle/>
          <a:p>
            <a:fld id="{C582867C-0005-481B-B988-4D2FEA1D1BDF}" type="slidenum">
              <a:rPr lang="en-US" smtClean="0"/>
              <a:t>7</a:t>
            </a:fld>
            <a:endParaRPr lang="en-US"/>
          </a:p>
        </p:txBody>
      </p:sp>
    </p:spTree>
    <p:extLst>
      <p:ext uri="{BB962C8B-B14F-4D97-AF65-F5344CB8AC3E}">
        <p14:creationId xmlns:p14="http://schemas.microsoft.com/office/powerpoint/2010/main" val="218596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We have an</a:t>
            </a:r>
            <a:r>
              <a:rPr lang="en-US" baseline="0" dirty="0" smtClean="0"/>
              <a:t> annotated preservation ordinance for your use. It must provide for the protection of historic properties. This could be demolition review of historic resources, review of certain exterior changes. The level of authority is up to each CLG.</a:t>
            </a:r>
          </a:p>
          <a:p>
            <a:pPr marL="174708" indent="-174708">
              <a:buFont typeface="Arial" panose="020B0604020202020204" pitchFamily="34" charset="0"/>
              <a:buChar char="•"/>
            </a:pPr>
            <a:r>
              <a:rPr lang="en-US" baseline="0" dirty="0" smtClean="0"/>
              <a:t>5+ member commission that meets at least 4x/year; members do not have to live within the government’s corporate boundaries-just need to be familiar with the historic resources</a:t>
            </a:r>
          </a:p>
          <a:p>
            <a:pPr marL="174708" indent="-174708">
              <a:buFont typeface="Arial" panose="020B0604020202020204" pitchFamily="34" charset="0"/>
              <a:buChar char="•"/>
            </a:pPr>
            <a:r>
              <a:rPr lang="en-US" baseline="0" dirty="0" smtClean="0"/>
              <a:t>Survey doesn’t need to happen annually, hire contractors</a:t>
            </a:r>
          </a:p>
          <a:p>
            <a:pPr marL="174708" indent="-174708">
              <a:buFont typeface="Arial" panose="020B0604020202020204" pitchFamily="34" charset="0"/>
              <a:buChar char="•"/>
            </a:pPr>
            <a:r>
              <a:rPr lang="en-US" baseline="0" dirty="0" smtClean="0"/>
              <a:t>Can host public education opportunities, but must have public, open meetings</a:t>
            </a:r>
          </a:p>
          <a:p>
            <a:pPr marL="174708" indent="-174708">
              <a:buFont typeface="Arial" panose="020B0604020202020204" pitchFamily="34" charset="0"/>
              <a:buChar char="•"/>
            </a:pPr>
            <a:r>
              <a:rPr lang="en-US" baseline="0" dirty="0" smtClean="0"/>
              <a:t>Need someone in government or contracted with government to be my contact. Agendas and minutes from commission meetings must be held at government offices as they are official public records.</a:t>
            </a:r>
            <a:endParaRPr lang="en-US" dirty="0" smtClean="0"/>
          </a:p>
        </p:txBody>
      </p:sp>
      <p:sp>
        <p:nvSpPr>
          <p:cNvPr id="4" name="Slide Number Placeholder 3"/>
          <p:cNvSpPr>
            <a:spLocks noGrp="1"/>
          </p:cNvSpPr>
          <p:nvPr>
            <p:ph type="sldNum" sz="quarter" idx="10"/>
          </p:nvPr>
        </p:nvSpPr>
        <p:spPr/>
        <p:txBody>
          <a:bodyPr/>
          <a:lstStyle/>
          <a:p>
            <a:fld id="{C582867C-0005-481B-B988-4D2FEA1D1BDF}" type="slidenum">
              <a:rPr lang="en-US" smtClean="0"/>
              <a:t>8</a:t>
            </a:fld>
            <a:endParaRPr lang="en-US"/>
          </a:p>
        </p:txBody>
      </p:sp>
    </p:spTree>
    <p:extLst>
      <p:ext uri="{BB962C8B-B14F-4D97-AF65-F5344CB8AC3E}">
        <p14:creationId xmlns:p14="http://schemas.microsoft.com/office/powerpoint/2010/main" val="858971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323533" defTabSz="931774">
              <a:buClr>
                <a:srgbClr val="000000"/>
              </a:buClr>
              <a:buSzPts val="1400"/>
              <a:buFont typeface="Arial" panose="020B0604020202020204" pitchFamily="34" charset="0"/>
              <a:buChar char="•"/>
              <a:defRPr/>
            </a:pPr>
            <a:r>
              <a:rPr lang="en-US" dirty="0" smtClean="0"/>
              <a:t>Multiple studies conducted around the country</a:t>
            </a:r>
            <a:r>
              <a:rPr lang="en-US" baseline="0" dirty="0" smtClean="0"/>
              <a:t> have shown that local landmark property values stay steady or rise faster than non-historic areas during good economic times. The values also hold steady or decrease at a lower rate compared to non-historic areas when the economy isn’t as good.</a:t>
            </a:r>
            <a:endParaRPr lang="en-US" dirty="0" smtClean="0"/>
          </a:p>
          <a:p>
            <a:pPr marL="465887" indent="-323533" defTabSz="931774">
              <a:buClr>
                <a:srgbClr val="000000"/>
              </a:buClr>
              <a:buSzPts val="1400"/>
              <a:buFont typeface="Arial" panose="020B0604020202020204" pitchFamily="34" charset="0"/>
              <a:buChar char="•"/>
              <a:defRPr/>
            </a:pPr>
            <a:r>
              <a:rPr lang="en-US" dirty="0" smtClean="0"/>
              <a:t>Sub-grants:</a:t>
            </a:r>
          </a:p>
          <a:p>
            <a:pPr marL="931774" lvl="1" indent="-323533" defTabSz="931774">
              <a:buClr>
                <a:srgbClr val="000000"/>
              </a:buClr>
              <a:buSzPts val="1400"/>
              <a:buFont typeface="Arial" panose="020B0604020202020204" pitchFamily="34" charset="0"/>
              <a:buChar char="•"/>
              <a:defRPr/>
            </a:pPr>
            <a:r>
              <a:rPr lang="en-US" dirty="0" smtClean="0"/>
              <a:t>competitive</a:t>
            </a:r>
          </a:p>
          <a:p>
            <a:pPr marL="931774" lvl="1" indent="-323533" defTabSz="931774">
              <a:buClr>
                <a:srgbClr val="000000"/>
              </a:buClr>
              <a:buSzPts val="1400"/>
              <a:buFont typeface="Arial" panose="020B0604020202020204" pitchFamily="34" charset="0"/>
              <a:buChar char="•"/>
              <a:defRPr/>
            </a:pPr>
            <a:r>
              <a:rPr lang="en-US" dirty="0" smtClean="0"/>
              <a:t>60/40 match</a:t>
            </a:r>
            <a:r>
              <a:rPr lang="en-US" baseline="0" dirty="0" smtClean="0"/>
              <a:t> (we pay for 60%, CLG pays for 40% of project costs)</a:t>
            </a:r>
          </a:p>
          <a:p>
            <a:pPr marL="931774" lvl="1" indent="-323533" defTabSz="931774">
              <a:buClr>
                <a:srgbClr val="000000"/>
              </a:buClr>
              <a:buSzPts val="1400"/>
              <a:buFont typeface="Arial" panose="020B0604020202020204" pitchFamily="34" charset="0"/>
              <a:buChar char="•"/>
              <a:defRPr/>
            </a:pPr>
            <a:r>
              <a:rPr lang="en-US" dirty="0" smtClean="0"/>
              <a:t>doesn’t have to be</a:t>
            </a:r>
            <a:r>
              <a:rPr lang="en-US" baseline="0" dirty="0" smtClean="0"/>
              <a:t> a cash match, can be in-kind (donated) services, materials, labor</a:t>
            </a:r>
          </a:p>
          <a:p>
            <a:pPr marL="931774" lvl="1" indent="-323533" defTabSz="931774">
              <a:buClr>
                <a:srgbClr val="000000"/>
              </a:buClr>
              <a:buSzPts val="1400"/>
              <a:buFont typeface="Arial" panose="020B0604020202020204" pitchFamily="34" charset="0"/>
              <a:buChar char="•"/>
              <a:defRPr/>
            </a:pPr>
            <a:r>
              <a:rPr lang="en-US" baseline="0" dirty="0" smtClean="0"/>
              <a:t>SHPO must sub-grant at least 10% of its HPF apportionment to CLGs for projects of their choosing. In Nebraska that is ~$84,000, but we want to grant more. This year we could grant more than $120,000</a:t>
            </a:r>
          </a:p>
          <a:p>
            <a:pPr marL="465887" indent="-323533" defTabSz="931774">
              <a:buClr>
                <a:srgbClr val="000000"/>
              </a:buClr>
              <a:buSzPts val="1400"/>
              <a:buFont typeface="Arial" panose="020B0604020202020204" pitchFamily="34" charset="0"/>
              <a:buChar char="•"/>
              <a:defRPr/>
            </a:pPr>
            <a:r>
              <a:rPr lang="en-US" baseline="0" dirty="0" smtClean="0"/>
              <a:t>Some NPS grant opportunities are only available to SHPOs &amp; CLGs like African American Civil Rights Grants, Underrepresented Community Grants, and Historic Revitalization Grants</a:t>
            </a:r>
            <a:endParaRPr lang="en-US" dirty="0" smtClean="0"/>
          </a:p>
        </p:txBody>
      </p:sp>
      <p:sp>
        <p:nvSpPr>
          <p:cNvPr id="4" name="Slide Number Placeholder 3"/>
          <p:cNvSpPr>
            <a:spLocks noGrp="1"/>
          </p:cNvSpPr>
          <p:nvPr>
            <p:ph type="sldNum" sz="quarter" idx="10"/>
          </p:nvPr>
        </p:nvSpPr>
        <p:spPr/>
        <p:txBody>
          <a:bodyPr/>
          <a:lstStyle/>
          <a:p>
            <a:fld id="{C582867C-0005-481B-B988-4D2FEA1D1BDF}" type="slidenum">
              <a:rPr lang="en-US" smtClean="0"/>
              <a:t>9</a:t>
            </a:fld>
            <a:endParaRPr lang="en-US"/>
          </a:p>
        </p:txBody>
      </p:sp>
    </p:spTree>
    <p:extLst>
      <p:ext uri="{BB962C8B-B14F-4D97-AF65-F5344CB8AC3E}">
        <p14:creationId xmlns:p14="http://schemas.microsoft.com/office/powerpoint/2010/main" val="2982430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Title</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b="1" i="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 </a:t>
            </a:r>
            <a:endParaRPr lang="en-US" dirty="0"/>
          </a:p>
        </p:txBody>
      </p:sp>
      <p:sp>
        <p:nvSpPr>
          <p:cNvPr id="4" name="Date Placeholder 3"/>
          <p:cNvSpPr>
            <a:spLocks noGrp="1"/>
          </p:cNvSpPr>
          <p:nvPr>
            <p:ph type="dt" sz="half" idx="10"/>
          </p:nvPr>
        </p:nvSpPr>
        <p:spPr/>
        <p:txBody>
          <a:bodyPr/>
          <a:lstStyle/>
          <a:p>
            <a:fld id="{72BBDDB8-DA07-4C6A-93C4-B9D4C21D63A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40728-48F2-4475-8FE0-385164220F4D}" type="slidenum">
              <a:rPr lang="en-US" smtClean="0"/>
              <a:t>‹#›</a:t>
            </a:fld>
            <a:endParaRPr lang="en-US"/>
          </a:p>
        </p:txBody>
      </p:sp>
    </p:spTree>
    <p:extLst>
      <p:ext uri="{BB962C8B-B14F-4D97-AF65-F5344CB8AC3E}">
        <p14:creationId xmlns:p14="http://schemas.microsoft.com/office/powerpoint/2010/main" val="353270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BBDDB8-DA07-4C6A-93C4-B9D4C21D63A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40728-48F2-4475-8FE0-385164220F4D}" type="slidenum">
              <a:rPr lang="en-US" smtClean="0"/>
              <a:t>‹#›</a:t>
            </a:fld>
            <a:endParaRPr lang="en-US"/>
          </a:p>
        </p:txBody>
      </p:sp>
    </p:spTree>
    <p:extLst>
      <p:ext uri="{BB962C8B-B14F-4D97-AF65-F5344CB8AC3E}">
        <p14:creationId xmlns:p14="http://schemas.microsoft.com/office/powerpoint/2010/main" val="111025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BBDDB8-DA07-4C6A-93C4-B9D4C21D63A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40728-48F2-4475-8FE0-385164220F4D}" type="slidenum">
              <a:rPr lang="en-US" smtClean="0"/>
              <a:t>‹#›</a:t>
            </a:fld>
            <a:endParaRPr lang="en-US"/>
          </a:p>
        </p:txBody>
      </p:sp>
    </p:spTree>
    <p:extLst>
      <p:ext uri="{BB962C8B-B14F-4D97-AF65-F5344CB8AC3E}">
        <p14:creationId xmlns:p14="http://schemas.microsoft.com/office/powerpoint/2010/main" val="301180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BBDDB8-DA07-4C6A-93C4-B9D4C21D63A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40728-48F2-4475-8FE0-385164220F4D}" type="slidenum">
              <a:rPr lang="en-US" smtClean="0"/>
              <a:t>‹#›</a:t>
            </a:fld>
            <a:endParaRPr lang="en-US"/>
          </a:p>
        </p:txBody>
      </p:sp>
    </p:spTree>
    <p:extLst>
      <p:ext uri="{BB962C8B-B14F-4D97-AF65-F5344CB8AC3E}">
        <p14:creationId xmlns:p14="http://schemas.microsoft.com/office/powerpoint/2010/main" val="383893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BBDDB8-DA07-4C6A-93C4-B9D4C21D63A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40728-48F2-4475-8FE0-385164220F4D}" type="slidenum">
              <a:rPr lang="en-US" smtClean="0"/>
              <a:t>‹#›</a:t>
            </a:fld>
            <a:endParaRPr lang="en-US"/>
          </a:p>
        </p:txBody>
      </p:sp>
    </p:spTree>
    <p:extLst>
      <p:ext uri="{BB962C8B-B14F-4D97-AF65-F5344CB8AC3E}">
        <p14:creationId xmlns:p14="http://schemas.microsoft.com/office/powerpoint/2010/main" val="3756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BBDDB8-DA07-4C6A-93C4-B9D4C21D63A9}"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40728-48F2-4475-8FE0-385164220F4D}" type="slidenum">
              <a:rPr lang="en-US" smtClean="0"/>
              <a:t>‹#›</a:t>
            </a:fld>
            <a:endParaRPr lang="en-US"/>
          </a:p>
        </p:txBody>
      </p:sp>
    </p:spTree>
    <p:extLst>
      <p:ext uri="{BB962C8B-B14F-4D97-AF65-F5344CB8AC3E}">
        <p14:creationId xmlns:p14="http://schemas.microsoft.com/office/powerpoint/2010/main" val="1187044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BBDDB8-DA07-4C6A-93C4-B9D4C21D63A9}" type="datetimeFigureOut">
              <a:rPr lang="en-US" smtClean="0"/>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C40728-48F2-4475-8FE0-385164220F4D}" type="slidenum">
              <a:rPr lang="en-US" smtClean="0"/>
              <a:t>‹#›</a:t>
            </a:fld>
            <a:endParaRPr lang="en-US"/>
          </a:p>
        </p:txBody>
      </p:sp>
    </p:spTree>
    <p:extLst>
      <p:ext uri="{BB962C8B-B14F-4D97-AF65-F5344CB8AC3E}">
        <p14:creationId xmlns:p14="http://schemas.microsoft.com/office/powerpoint/2010/main" val="2549804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BBDDB8-DA07-4C6A-93C4-B9D4C21D63A9}" type="datetimeFigureOut">
              <a:rPr lang="en-US" smtClean="0"/>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C40728-48F2-4475-8FE0-385164220F4D}" type="slidenum">
              <a:rPr lang="en-US" smtClean="0"/>
              <a:t>‹#›</a:t>
            </a:fld>
            <a:endParaRPr lang="en-US"/>
          </a:p>
        </p:txBody>
      </p:sp>
    </p:spTree>
    <p:extLst>
      <p:ext uri="{BB962C8B-B14F-4D97-AF65-F5344CB8AC3E}">
        <p14:creationId xmlns:p14="http://schemas.microsoft.com/office/powerpoint/2010/main" val="527512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BDDB8-DA07-4C6A-93C4-B9D4C21D63A9}" type="datetimeFigureOut">
              <a:rPr lang="en-US" smtClean="0"/>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C40728-48F2-4475-8FE0-385164220F4D}" type="slidenum">
              <a:rPr lang="en-US" smtClean="0"/>
              <a:t>‹#›</a:t>
            </a:fld>
            <a:endParaRPr lang="en-US"/>
          </a:p>
        </p:txBody>
      </p:sp>
    </p:spTree>
    <p:extLst>
      <p:ext uri="{BB962C8B-B14F-4D97-AF65-F5344CB8AC3E}">
        <p14:creationId xmlns:p14="http://schemas.microsoft.com/office/powerpoint/2010/main" val="3834869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BBDDB8-DA07-4C6A-93C4-B9D4C21D63A9}"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40728-48F2-4475-8FE0-385164220F4D}" type="slidenum">
              <a:rPr lang="en-US" smtClean="0"/>
              <a:t>‹#›</a:t>
            </a:fld>
            <a:endParaRPr lang="en-US"/>
          </a:p>
        </p:txBody>
      </p:sp>
    </p:spTree>
    <p:extLst>
      <p:ext uri="{BB962C8B-B14F-4D97-AF65-F5344CB8AC3E}">
        <p14:creationId xmlns:p14="http://schemas.microsoft.com/office/powerpoint/2010/main" val="219251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BBDDB8-DA07-4C6A-93C4-B9D4C21D63A9}"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40728-48F2-4475-8FE0-385164220F4D}" type="slidenum">
              <a:rPr lang="en-US" smtClean="0"/>
              <a:t>‹#›</a:t>
            </a:fld>
            <a:endParaRPr lang="en-US"/>
          </a:p>
        </p:txBody>
      </p:sp>
    </p:spTree>
    <p:extLst>
      <p:ext uri="{BB962C8B-B14F-4D97-AF65-F5344CB8AC3E}">
        <p14:creationId xmlns:p14="http://schemas.microsoft.com/office/powerpoint/2010/main" val="40171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BDDB8-DA07-4C6A-93C4-B9D4C21D63A9}" type="datetimeFigureOut">
              <a:rPr lang="en-US" smtClean="0"/>
              <a:t>4/6/2023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40728-48F2-4475-8FE0-385164220F4D}" type="slidenum">
              <a:rPr lang="en-US" smtClean="0"/>
              <a:t>‹#›</a:t>
            </a:fld>
            <a:endParaRPr lang="en-US" dirty="0"/>
          </a:p>
        </p:txBody>
      </p:sp>
      <p:pic>
        <p:nvPicPr>
          <p:cNvPr id="7" name="Picture 6"/>
          <p:cNvPicPr>
            <a:picLocks noChangeAspect="1"/>
          </p:cNvPicPr>
          <p:nvPr userDrawn="1"/>
        </p:nvPicPr>
        <p:blipFill>
          <a:blip r:embed="rId13"/>
          <a:stretch>
            <a:fillRect/>
          </a:stretch>
        </p:blipFill>
        <p:spPr>
          <a:xfrm>
            <a:off x="8552806" y="5954712"/>
            <a:ext cx="3324225" cy="714375"/>
          </a:xfrm>
          <a:prstGeom prst="rect">
            <a:avLst/>
          </a:prstGeom>
        </p:spPr>
      </p:pic>
    </p:spTree>
    <p:extLst>
      <p:ext uri="{BB962C8B-B14F-4D97-AF65-F5344CB8AC3E}">
        <p14:creationId xmlns:p14="http://schemas.microsoft.com/office/powerpoint/2010/main" val="440259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kelli.bacon@nebrask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Historic Preservation in Nebraska</a:t>
            </a:r>
            <a:endParaRPr lang="en-US" dirty="0"/>
          </a:p>
        </p:txBody>
      </p:sp>
      <p:sp>
        <p:nvSpPr>
          <p:cNvPr id="3" name="Subtitle 2"/>
          <p:cNvSpPr>
            <a:spLocks noGrp="1"/>
          </p:cNvSpPr>
          <p:nvPr>
            <p:ph type="subTitle" idx="1"/>
          </p:nvPr>
        </p:nvSpPr>
        <p:spPr/>
        <p:txBody>
          <a:bodyPr/>
          <a:lstStyle/>
          <a:p>
            <a:r>
              <a:rPr lang="en-US" dirty="0" smtClean="0"/>
              <a:t>The Certified Local Government Program</a:t>
            </a:r>
            <a:endParaRPr lang="en-US" dirty="0"/>
          </a:p>
        </p:txBody>
      </p:sp>
    </p:spTree>
    <p:extLst>
      <p:ext uri="{BB962C8B-B14F-4D97-AF65-F5344CB8AC3E}">
        <p14:creationId xmlns:p14="http://schemas.microsoft.com/office/powerpoint/2010/main" val="1352752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Grant </a:t>
            </a:r>
            <a:r>
              <a:rPr lang="en-US" dirty="0" smtClean="0"/>
              <a:t>Activities Related to Heritage Tourism</a:t>
            </a:r>
            <a:endParaRPr lang="en-US" dirty="0"/>
          </a:p>
        </p:txBody>
      </p:sp>
      <p:sp>
        <p:nvSpPr>
          <p:cNvPr id="4" name="Shape 135"/>
          <p:cNvSpPr txBox="1">
            <a:spLocks/>
          </p:cNvSpPr>
          <p:nvPr/>
        </p:nvSpPr>
        <p:spPr>
          <a:xfrm>
            <a:off x="457199" y="1538674"/>
            <a:ext cx="5253789" cy="430065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400" dirty="0" smtClean="0">
                <a:latin typeface="Arial" panose="020B0604020202020204" pitchFamily="34" charset="0"/>
                <a:cs typeface="Arial" panose="020B0604020202020204" pitchFamily="34" charset="0"/>
              </a:rPr>
              <a:t>Walking/driving tour development and research</a:t>
            </a:r>
          </a:p>
          <a:p>
            <a:pPr marL="285750" indent="-285750"/>
            <a:r>
              <a:rPr lang="en-US" sz="2400" dirty="0" smtClean="0">
                <a:latin typeface="Arial" panose="020B0604020202020204" pitchFamily="34" charset="0"/>
                <a:cs typeface="Arial" panose="020B0604020202020204" pitchFamily="34" charset="0"/>
              </a:rPr>
              <a:t>Websites about historic places</a:t>
            </a:r>
          </a:p>
          <a:p>
            <a:pPr marL="285750" indent="-285750"/>
            <a:r>
              <a:rPr lang="en-US" sz="2400" dirty="0" smtClean="0">
                <a:latin typeface="Arial" panose="020B0604020202020204" pitchFamily="34" charset="0"/>
                <a:cs typeface="Arial" panose="020B0604020202020204" pitchFamily="34" charset="0"/>
              </a:rPr>
              <a:t>Podcasts discussing historic places</a:t>
            </a:r>
          </a:p>
          <a:p>
            <a:pPr marL="285750" indent="-285750"/>
            <a:r>
              <a:rPr lang="en-US" sz="2400" dirty="0" smtClean="0">
                <a:latin typeface="Arial" panose="020B0604020202020204" pitchFamily="34" charset="0"/>
                <a:cs typeface="Arial" panose="020B0604020202020204" pitchFamily="34" charset="0"/>
              </a:rPr>
              <a:t>Heritage tourism brochures</a:t>
            </a:r>
          </a:p>
          <a:p>
            <a:pPr marL="285750" indent="-285750"/>
            <a:r>
              <a:rPr lang="en-US" sz="2400" dirty="0">
                <a:latin typeface="Arial" panose="020B0604020202020204" pitchFamily="34" charset="0"/>
                <a:cs typeface="Arial" panose="020B0604020202020204" pitchFamily="34" charset="0"/>
              </a:rPr>
              <a:t>Hire photographer to take pictures of historic resources for heritage tourism </a:t>
            </a:r>
            <a:r>
              <a:rPr lang="en-US" sz="2400" dirty="0" smtClean="0">
                <a:latin typeface="Arial" panose="020B0604020202020204" pitchFamily="34" charset="0"/>
                <a:cs typeface="Arial" panose="020B0604020202020204" pitchFamily="34" charset="0"/>
              </a:rPr>
              <a:t>materials</a:t>
            </a:r>
            <a:endParaRPr lang="en-US" sz="2400" dirty="0">
              <a:latin typeface="Arial" panose="020B0604020202020204" pitchFamily="34" charset="0"/>
              <a:cs typeface="Arial" panose="020B0604020202020204" pitchFamily="34" charset="0"/>
            </a:endParaRPr>
          </a:p>
        </p:txBody>
      </p:sp>
      <p:sp>
        <p:nvSpPr>
          <p:cNvPr id="5" name="Shape 137"/>
          <p:cNvSpPr txBox="1">
            <a:spLocks/>
          </p:cNvSpPr>
          <p:nvPr/>
        </p:nvSpPr>
        <p:spPr>
          <a:xfrm>
            <a:off x="6091989" y="1538675"/>
            <a:ext cx="5261811" cy="442898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smtClean="0">
              <a:latin typeface="Arial" panose="020B0604020202020204" pitchFamily="34" charset="0"/>
              <a:cs typeface="Arial" panose="020B0604020202020204" pitchFamily="34" charset="0"/>
            </a:endParaRPr>
          </a:p>
          <a:p>
            <a:pPr marL="285750" indent="-285750"/>
            <a:endParaRPr lang="en-US" sz="2400" dirty="0">
              <a:latin typeface="Arial" panose="020B0604020202020204" pitchFamily="34" charset="0"/>
              <a:cs typeface="Arial" panose="020B0604020202020204" pitchFamily="34" charset="0"/>
            </a:endParaRPr>
          </a:p>
        </p:txBody>
      </p:sp>
      <p:sp>
        <p:nvSpPr>
          <p:cNvPr id="6" name="Shape 135"/>
          <p:cNvSpPr txBox="1">
            <a:spLocks/>
          </p:cNvSpPr>
          <p:nvPr/>
        </p:nvSpPr>
        <p:spPr>
          <a:xfrm>
            <a:off x="6248399" y="1538673"/>
            <a:ext cx="5253789" cy="430065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400" dirty="0">
                <a:latin typeface="Arial" panose="020B0604020202020204" pitchFamily="34" charset="0"/>
                <a:cs typeface="Arial" panose="020B0604020202020204" pitchFamily="34" charset="0"/>
              </a:rPr>
              <a:t>Incorporate interpretive markers in an education program</a:t>
            </a:r>
          </a:p>
          <a:p>
            <a:pPr marL="285750" indent="-285750"/>
            <a:r>
              <a:rPr lang="en-US" sz="2400" dirty="0" err="1" smtClean="0">
                <a:latin typeface="Arial" panose="020B0604020202020204" pitchFamily="34" charset="0"/>
                <a:cs typeface="Arial" panose="020B0604020202020204" pitchFamily="34" charset="0"/>
              </a:rPr>
              <a:t>Storymap</a:t>
            </a:r>
            <a:r>
              <a:rPr lang="en-US" sz="2400" dirty="0" smtClean="0">
                <a:latin typeface="Arial" panose="020B0604020202020204" pitchFamily="34" charset="0"/>
                <a:cs typeface="Arial" panose="020B0604020202020204" pitchFamily="34" charset="0"/>
              </a:rPr>
              <a:t> creation and research</a:t>
            </a:r>
          </a:p>
          <a:p>
            <a:pPr marL="285750" indent="-285750"/>
            <a:r>
              <a:rPr lang="en-US" sz="2400" dirty="0" smtClean="0">
                <a:latin typeface="Arial" panose="020B0604020202020204" pitchFamily="34" charset="0"/>
                <a:cs typeface="Arial" panose="020B0604020202020204" pitchFamily="34" charset="0"/>
              </a:rPr>
              <a:t>Oral history project focused on historic places</a:t>
            </a:r>
          </a:p>
          <a:p>
            <a:pPr marL="285750" indent="-285750"/>
            <a:r>
              <a:rPr lang="en-US" sz="2400" dirty="0">
                <a:latin typeface="Arial" panose="020B0604020202020204" pitchFamily="34" charset="0"/>
                <a:cs typeface="Arial" panose="020B0604020202020204" pitchFamily="34" charset="0"/>
              </a:rPr>
              <a:t>Broadcast local history lectures/tours on </a:t>
            </a:r>
            <a:r>
              <a:rPr lang="en-US" sz="2400" dirty="0" err="1" smtClean="0">
                <a:latin typeface="Arial" panose="020B0604020202020204" pitchFamily="34" charset="0"/>
                <a:cs typeface="Arial" panose="020B0604020202020204" pitchFamily="34" charset="0"/>
              </a:rPr>
              <a:t>tv</a:t>
            </a:r>
            <a:r>
              <a:rPr lang="en-US" sz="2400" dirty="0" smtClean="0">
                <a:latin typeface="Arial" panose="020B0604020202020204" pitchFamily="34" charset="0"/>
                <a:cs typeface="Arial" panose="020B0604020202020204" pitchFamily="34" charset="0"/>
              </a:rPr>
              <a:t>/online</a:t>
            </a:r>
          </a:p>
          <a:p>
            <a:pPr marL="285750" indent="-285750"/>
            <a:r>
              <a:rPr lang="en-US" sz="2400" dirty="0">
                <a:latin typeface="Arial" panose="020B0604020202020204" pitchFamily="34" charset="0"/>
                <a:cs typeface="Arial" panose="020B0604020202020204" pitchFamily="34" charset="0"/>
              </a:rPr>
              <a:t>Cemetery research lesson plans</a:t>
            </a:r>
          </a:p>
          <a:p>
            <a:pPr marL="285750" indent="-285750"/>
            <a:endParaRPr lang="en-US" sz="2400" dirty="0">
              <a:latin typeface="Arial" panose="020B0604020202020204" pitchFamily="34" charset="0"/>
              <a:cs typeface="Arial" panose="020B0604020202020204" pitchFamily="34" charset="0"/>
            </a:endParaRPr>
          </a:p>
          <a:p>
            <a:pPr marL="285750" indent="-285750"/>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579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Ineligible Grant Activities</a:t>
            </a:r>
            <a:endParaRPr lang="en-US" dirty="0"/>
          </a:p>
        </p:txBody>
      </p:sp>
      <p:sp>
        <p:nvSpPr>
          <p:cNvPr id="4" name="Shape 135"/>
          <p:cNvSpPr txBox="1">
            <a:spLocks/>
          </p:cNvSpPr>
          <p:nvPr/>
        </p:nvSpPr>
        <p:spPr>
          <a:xfrm>
            <a:off x="457199" y="1538674"/>
            <a:ext cx="5253789" cy="430065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a:latin typeface="Arial" panose="020B0604020202020204" pitchFamily="34" charset="0"/>
                <a:cs typeface="Arial" panose="020B0604020202020204" pitchFamily="34" charset="0"/>
              </a:rPr>
              <a:t>Repair, rehabilitation, reconstruction, moving, acquisition of historic properties</a:t>
            </a:r>
          </a:p>
          <a:p>
            <a:pPr marL="285750" indent="-285750"/>
            <a:r>
              <a:rPr lang="en-US" dirty="0">
                <a:latin typeface="Arial" panose="020B0604020202020204" pitchFamily="34" charset="0"/>
                <a:cs typeface="Arial" panose="020B0604020202020204" pitchFamily="34" charset="0"/>
              </a:rPr>
              <a:t>Plans &amp; specifications for individual properties</a:t>
            </a:r>
          </a:p>
          <a:p>
            <a:pPr marL="285750" indent="-285750"/>
            <a:r>
              <a:rPr lang="en-US" dirty="0">
                <a:latin typeface="Arial" panose="020B0604020202020204" pitchFamily="34" charset="0"/>
                <a:cs typeface="Arial" panose="020B0604020202020204" pitchFamily="34" charset="0"/>
              </a:rPr>
              <a:t>Landscaping, lighting, banners, markers</a:t>
            </a:r>
          </a:p>
          <a:p>
            <a:pPr marL="285750" indent="-285750"/>
            <a:r>
              <a:rPr lang="en-US" dirty="0">
                <a:latin typeface="Arial" panose="020B0604020202020204" pitchFamily="34" charset="0"/>
                <a:cs typeface="Arial" panose="020B0604020202020204" pitchFamily="34" charset="0"/>
              </a:rPr>
              <a:t>Collections conservation and curatorial </a:t>
            </a:r>
            <a:r>
              <a:rPr lang="en-US" dirty="0" smtClean="0">
                <a:latin typeface="Arial" panose="020B0604020202020204" pitchFamily="34" charset="0"/>
                <a:cs typeface="Arial" panose="020B0604020202020204" pitchFamily="34" charset="0"/>
              </a:rPr>
              <a:t>work</a:t>
            </a:r>
          </a:p>
        </p:txBody>
      </p:sp>
      <p:sp>
        <p:nvSpPr>
          <p:cNvPr id="5" name="Shape 137"/>
          <p:cNvSpPr txBox="1">
            <a:spLocks/>
          </p:cNvSpPr>
          <p:nvPr/>
        </p:nvSpPr>
        <p:spPr>
          <a:xfrm>
            <a:off x="6091989" y="1538675"/>
            <a:ext cx="5261811" cy="442898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a:latin typeface="Arial" panose="020B0604020202020204" pitchFamily="34" charset="0"/>
                <a:cs typeface="Arial" panose="020B0604020202020204" pitchFamily="34" charset="0"/>
              </a:rPr>
              <a:t>Maintenance of historic properties or construction of new buildings</a:t>
            </a:r>
          </a:p>
          <a:p>
            <a:pPr marL="285750" indent="-285750"/>
            <a:r>
              <a:rPr lang="en-US" dirty="0">
                <a:latin typeface="Arial" panose="020B0604020202020204" pitchFamily="34" charset="0"/>
                <a:cs typeface="Arial" panose="020B0604020202020204" pitchFamily="34" charset="0"/>
              </a:rPr>
              <a:t>Cash reserves, endowments, or revolving funds</a:t>
            </a:r>
          </a:p>
          <a:p>
            <a:pPr marL="285750" indent="-285750"/>
            <a:r>
              <a:rPr lang="en-US" dirty="0" smtClean="0">
                <a:latin typeface="Arial" panose="020B0604020202020204" pitchFamily="34" charset="0"/>
                <a:cs typeface="Arial" panose="020B0604020202020204" pitchFamily="34" charset="0"/>
              </a:rPr>
              <a:t>Fundraising</a:t>
            </a:r>
          </a:p>
          <a:p>
            <a:pPr marL="285750" indent="-285750"/>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6789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Why Should My Local Government Become a CLG?</a:t>
            </a:r>
            <a:endParaRPr lang="en-US" dirty="0"/>
          </a:p>
        </p:txBody>
      </p:sp>
      <p:sp>
        <p:nvSpPr>
          <p:cNvPr id="4" name="Shape 155"/>
          <p:cNvSpPr txBox="1">
            <a:spLocks/>
          </p:cNvSpPr>
          <p:nvPr/>
        </p:nvSpPr>
        <p:spPr>
          <a:xfrm>
            <a:off x="838200" y="1806932"/>
            <a:ext cx="5273841" cy="4339868"/>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 dirty="0" smtClean="0">
                <a:latin typeface="Arial" panose="020B0604020202020204" pitchFamily="34" charset="0"/>
                <a:cs typeface="Arial" panose="020B0604020202020204" pitchFamily="34" charset="0"/>
              </a:rPr>
              <a:t>Promoting historic preservation efforts promotes your community, thinks long-term, creates jobs &amp; training opportunities, </a:t>
            </a:r>
            <a:r>
              <a:rPr lang="en" dirty="0" smtClean="0">
                <a:latin typeface="Arial" panose="020B0604020202020204" pitchFamily="34" charset="0"/>
                <a:cs typeface="Arial" panose="020B0604020202020204" pitchFamily="34" charset="0"/>
              </a:rPr>
              <a:t>maintains </a:t>
            </a:r>
            <a:r>
              <a:rPr lang="en" dirty="0" smtClean="0">
                <a:latin typeface="Arial" panose="020B0604020202020204" pitchFamily="34" charset="0"/>
                <a:cs typeface="Arial" panose="020B0604020202020204" pitchFamily="34" charset="0"/>
              </a:rPr>
              <a:t>neighborhood character, attracts investments, conserves resources, tells the stories of your community &amp; your people…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0640" y="1690688"/>
            <a:ext cx="5120640" cy="3823411"/>
          </a:xfrm>
          <a:prstGeom prst="rect">
            <a:avLst/>
          </a:prstGeom>
        </p:spPr>
      </p:pic>
    </p:spTree>
    <p:extLst>
      <p:ext uri="{BB962C8B-B14F-4D97-AF65-F5344CB8AC3E}">
        <p14:creationId xmlns:p14="http://schemas.microsoft.com/office/powerpoint/2010/main" val="2247842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Me</a:t>
            </a:r>
            <a:endParaRPr lang="en-US" dirty="0"/>
          </a:p>
        </p:txBody>
      </p:sp>
      <p:sp>
        <p:nvSpPr>
          <p:cNvPr id="3" name="Content Placeholder 2"/>
          <p:cNvSpPr>
            <a:spLocks noGrp="1"/>
          </p:cNvSpPr>
          <p:nvPr>
            <p:ph idx="1"/>
          </p:nvPr>
        </p:nvSpPr>
        <p:spPr/>
        <p:txBody>
          <a:bodyPr/>
          <a:lstStyle/>
          <a:p>
            <a:r>
              <a:rPr lang="en-US" dirty="0" smtClean="0"/>
              <a:t>Kelli Bacon</a:t>
            </a:r>
          </a:p>
          <a:p>
            <a:pPr lvl="1"/>
            <a:r>
              <a:rPr lang="en-US" dirty="0" smtClean="0"/>
              <a:t>Certified Local Government coordinator / Outreach coordinator</a:t>
            </a:r>
          </a:p>
          <a:p>
            <a:pPr lvl="1"/>
            <a:r>
              <a:rPr lang="en-US" dirty="0" smtClean="0">
                <a:hlinkClick r:id="rId2"/>
              </a:rPr>
              <a:t>kelli.bacon@nebraska.gov</a:t>
            </a:r>
            <a:endParaRPr lang="en-US" dirty="0" smtClean="0"/>
          </a:p>
          <a:p>
            <a:pPr lvl="1"/>
            <a:r>
              <a:rPr lang="en-US" dirty="0" smtClean="0"/>
              <a:t>402-540-5847</a:t>
            </a:r>
            <a:endParaRPr lang="en-US" dirty="0"/>
          </a:p>
        </p:txBody>
      </p:sp>
    </p:spTree>
    <p:extLst>
      <p:ext uri="{BB962C8B-B14F-4D97-AF65-F5344CB8AC3E}">
        <p14:creationId xmlns:p14="http://schemas.microsoft.com/office/powerpoint/2010/main" val="3637417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Ponder</a:t>
            </a:r>
            <a:endParaRPr lang="en-US" dirty="0"/>
          </a:p>
        </p:txBody>
      </p:sp>
      <p:sp>
        <p:nvSpPr>
          <p:cNvPr id="3" name="Content Placeholder 2"/>
          <p:cNvSpPr>
            <a:spLocks noGrp="1"/>
          </p:cNvSpPr>
          <p:nvPr>
            <p:ph idx="1"/>
          </p:nvPr>
        </p:nvSpPr>
        <p:spPr>
          <a:xfrm>
            <a:off x="838200" y="1825625"/>
            <a:ext cx="10515600" cy="4057015"/>
          </a:xfrm>
        </p:spPr>
        <p:txBody>
          <a:bodyPr>
            <a:normAutofit fontScale="70000" lnSpcReduction="20000"/>
          </a:bodyPr>
          <a:lstStyle/>
          <a:p>
            <a:pPr>
              <a:lnSpc>
                <a:spcPct val="110000"/>
              </a:lnSpc>
            </a:pPr>
            <a:r>
              <a:rPr lang="en-US" dirty="0" smtClean="0">
                <a:latin typeface="+mj-lt"/>
              </a:rPr>
              <a:t>What makes your community unique?</a:t>
            </a:r>
          </a:p>
          <a:p>
            <a:pPr>
              <a:lnSpc>
                <a:spcPct val="110000"/>
              </a:lnSpc>
            </a:pPr>
            <a:r>
              <a:rPr lang="en-US" dirty="0" smtClean="0">
                <a:latin typeface="+mj-lt"/>
              </a:rPr>
              <a:t>What are you proud of in your community?</a:t>
            </a:r>
          </a:p>
          <a:p>
            <a:pPr>
              <a:lnSpc>
                <a:spcPct val="110000"/>
              </a:lnSpc>
            </a:pPr>
            <a:r>
              <a:rPr lang="en-US" dirty="0" smtClean="0">
                <a:latin typeface="+mj-lt"/>
              </a:rPr>
              <a:t>How do you draw people to your town?</a:t>
            </a:r>
          </a:p>
          <a:p>
            <a:pPr>
              <a:lnSpc>
                <a:spcPct val="110000"/>
              </a:lnSpc>
            </a:pPr>
            <a:r>
              <a:rPr lang="en-US" dirty="0" smtClean="0">
                <a:latin typeface="+mj-lt"/>
              </a:rPr>
              <a:t>Do you have a vibrant downtown? Why/why not?</a:t>
            </a:r>
          </a:p>
          <a:p>
            <a:pPr>
              <a:lnSpc>
                <a:spcPct val="110000"/>
              </a:lnSpc>
            </a:pPr>
            <a:r>
              <a:rPr lang="en-US" dirty="0" smtClean="0">
                <a:latin typeface="+mj-lt"/>
              </a:rPr>
              <a:t>Do you have ideas to use vacant buildings?</a:t>
            </a:r>
          </a:p>
          <a:p>
            <a:pPr>
              <a:lnSpc>
                <a:spcPct val="110000"/>
              </a:lnSpc>
            </a:pPr>
            <a:r>
              <a:rPr lang="en-US" dirty="0" smtClean="0">
                <a:latin typeface="+mj-lt"/>
              </a:rPr>
              <a:t>Do you have ideas to use vacant storefronts or upper stories in commercial buildings?</a:t>
            </a:r>
          </a:p>
          <a:p>
            <a:pPr>
              <a:lnSpc>
                <a:spcPct val="110000"/>
              </a:lnSpc>
            </a:pPr>
            <a:r>
              <a:rPr lang="en-US" dirty="0" smtClean="0">
                <a:latin typeface="+mj-lt"/>
              </a:rPr>
              <a:t>Do you give tours of your town?</a:t>
            </a:r>
          </a:p>
          <a:p>
            <a:pPr>
              <a:lnSpc>
                <a:spcPct val="110000"/>
              </a:lnSpc>
            </a:pPr>
            <a:r>
              <a:rPr lang="en-US" dirty="0" smtClean="0">
                <a:latin typeface="+mj-lt"/>
              </a:rPr>
              <a:t>Do you have any buildings that are important to the community or that you love? How would you feel if they weren’t there anymore?</a:t>
            </a:r>
          </a:p>
          <a:p>
            <a:pPr>
              <a:lnSpc>
                <a:spcPct val="110000"/>
              </a:lnSpc>
            </a:pPr>
            <a:r>
              <a:rPr lang="en-US" dirty="0" smtClean="0">
                <a:latin typeface="+mj-lt"/>
              </a:rPr>
              <a:t>Do you tell the history of the people who have lived in your community?</a:t>
            </a:r>
            <a:endParaRPr lang="en-US" dirty="0">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8082" y="365125"/>
            <a:ext cx="4598318" cy="2418715"/>
          </a:xfrm>
          <a:prstGeom prst="rect">
            <a:avLst/>
          </a:prstGeom>
        </p:spPr>
      </p:pic>
    </p:spTree>
    <p:extLst>
      <p:ext uri="{BB962C8B-B14F-4D97-AF65-F5344CB8AC3E}">
        <p14:creationId xmlns:p14="http://schemas.microsoft.com/office/powerpoint/2010/main" val="3568431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Heritage Tourism</a:t>
            </a:r>
            <a:endParaRPr lang="en-US" dirty="0"/>
          </a:p>
        </p:txBody>
      </p:sp>
      <p:sp>
        <p:nvSpPr>
          <p:cNvPr id="3" name="Content Placeholder 2"/>
          <p:cNvSpPr>
            <a:spLocks noGrp="1"/>
          </p:cNvSpPr>
          <p:nvPr>
            <p:ph idx="1"/>
          </p:nvPr>
        </p:nvSpPr>
        <p:spPr/>
        <p:txBody>
          <a:bodyPr>
            <a:normAutofit/>
          </a:bodyPr>
          <a:lstStyle/>
          <a:p>
            <a:r>
              <a:rPr lang="en-US" dirty="0" smtClean="0">
                <a:latin typeface="+mj-lt"/>
              </a:rPr>
              <a:t>What is heritage tourism?</a:t>
            </a:r>
          </a:p>
          <a:p>
            <a:pPr lvl="1"/>
            <a:r>
              <a:rPr lang="en-US" dirty="0" smtClean="0">
                <a:latin typeface="+mj-lt"/>
              </a:rPr>
              <a:t>Traveling to experience places, artifacts, and activities that represents people and their stories (National Trust for Historic Preservation)</a:t>
            </a:r>
          </a:p>
          <a:p>
            <a:r>
              <a:rPr lang="en-US" dirty="0" smtClean="0">
                <a:latin typeface="+mj-lt"/>
              </a:rPr>
              <a:t>What are the benefits?</a:t>
            </a:r>
          </a:p>
          <a:p>
            <a:pPr lvl="1"/>
            <a:r>
              <a:rPr lang="en-US" dirty="0" smtClean="0">
                <a:latin typeface="+mj-lt"/>
              </a:rPr>
              <a:t>Heritage tourists take more time for travel, travel farther distances, and spend more money than non-heritage tourists </a:t>
            </a:r>
          </a:p>
          <a:p>
            <a:pPr lvl="1"/>
            <a:r>
              <a:rPr lang="en-US" dirty="0" smtClean="0">
                <a:latin typeface="+mj-lt"/>
              </a:rPr>
              <a:t>More memorable experiences when they learn something</a:t>
            </a:r>
          </a:p>
          <a:p>
            <a:pPr lvl="1"/>
            <a:r>
              <a:rPr lang="en-US" dirty="0" smtClean="0">
                <a:latin typeface="+mj-lt"/>
              </a:rPr>
              <a:t>Creates job, new business opportunities, strengthens local economies, protects resources, promotes community pride</a:t>
            </a:r>
            <a:endParaRPr lang="en-US" dirty="0">
              <a:latin typeface="+mj-lt"/>
            </a:endParaRPr>
          </a:p>
        </p:txBody>
      </p:sp>
    </p:spTree>
    <p:extLst>
      <p:ext uri="{BB962C8B-B14F-4D97-AF65-F5344CB8AC3E}">
        <p14:creationId xmlns:p14="http://schemas.microsoft.com/office/powerpoint/2010/main" val="275541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Certified Local Government (CLG) program?</a:t>
            </a:r>
            <a:endParaRPr lang="en-US" dirty="0"/>
          </a:p>
        </p:txBody>
      </p:sp>
      <p:sp>
        <p:nvSpPr>
          <p:cNvPr id="3" name="Content Placeholder 2"/>
          <p:cNvSpPr>
            <a:spLocks noGrp="1"/>
          </p:cNvSpPr>
          <p:nvPr>
            <p:ph idx="1"/>
          </p:nvPr>
        </p:nvSpPr>
        <p:spPr/>
        <p:txBody>
          <a:bodyPr/>
          <a:lstStyle/>
          <a:p>
            <a:pPr marL="533400" lvl="0" indent="-457200">
              <a:spcBef>
                <a:spcPts val="600"/>
              </a:spcBef>
              <a:buSzPts val="2400"/>
            </a:pPr>
            <a:r>
              <a:rPr lang="en-US" dirty="0">
                <a:latin typeface="Arial" panose="020B0604020202020204" pitchFamily="34" charset="0"/>
                <a:cs typeface="Arial" panose="020B0604020202020204" pitchFamily="34" charset="0"/>
              </a:rPr>
              <a:t>Historic preservation assistance program for local governments (cities/villages/counties)</a:t>
            </a:r>
          </a:p>
          <a:p>
            <a:pPr marL="533400" lvl="0" indent="-457200">
              <a:spcBef>
                <a:spcPts val="0"/>
              </a:spcBef>
              <a:buSzPts val="2400"/>
            </a:pPr>
            <a:r>
              <a:rPr lang="en-US" dirty="0">
                <a:latin typeface="Arial" panose="020B0604020202020204" pitchFamily="34" charset="0"/>
                <a:cs typeface="Arial" panose="020B0604020202020204" pitchFamily="34" charset="0"/>
              </a:rPr>
              <a:t>Network of governments working on similar goals</a:t>
            </a:r>
          </a:p>
          <a:p>
            <a:pPr marL="533400" lvl="0" indent="-457200">
              <a:spcBef>
                <a:spcPts val="0"/>
              </a:spcBef>
              <a:buSzPts val="2400"/>
            </a:pPr>
            <a:r>
              <a:rPr lang="en-US" dirty="0">
                <a:latin typeface="Arial" panose="020B0604020202020204" pitchFamily="34" charset="0"/>
                <a:cs typeface="Arial" panose="020B0604020202020204" pitchFamily="34" charset="0"/>
              </a:rPr>
              <a:t>Partnership between NPS, SHPO, and local </a:t>
            </a:r>
            <a:r>
              <a:rPr lang="en-US" dirty="0" smtClean="0">
                <a:latin typeface="Arial" panose="020B0604020202020204" pitchFamily="34" charset="0"/>
                <a:cs typeface="Arial" panose="020B0604020202020204" pitchFamily="34" charset="0"/>
              </a:rPr>
              <a:t>government</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7493"/>
          <a:stretch/>
        </p:blipFill>
        <p:spPr>
          <a:xfrm>
            <a:off x="1280160" y="3756152"/>
            <a:ext cx="6400800" cy="2797048"/>
          </a:xfrm>
          <a:prstGeom prst="rect">
            <a:avLst/>
          </a:prstGeom>
        </p:spPr>
      </p:pic>
    </p:spTree>
    <p:extLst>
      <p:ext uri="{BB962C8B-B14F-4D97-AF65-F5344CB8AC3E}">
        <p14:creationId xmlns:p14="http://schemas.microsoft.com/office/powerpoint/2010/main" val="612132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CLG goals?</a:t>
            </a:r>
            <a:endParaRPr lang="en-US" dirty="0"/>
          </a:p>
        </p:txBody>
      </p:sp>
      <p:sp>
        <p:nvSpPr>
          <p:cNvPr id="3" name="Content Placeholder 2"/>
          <p:cNvSpPr>
            <a:spLocks noGrp="1"/>
          </p:cNvSpPr>
          <p:nvPr>
            <p:ph idx="1"/>
          </p:nvPr>
        </p:nvSpPr>
        <p:spPr/>
        <p:txBody>
          <a:bodyPr/>
          <a:lstStyle/>
          <a:p>
            <a:pPr marL="533400" lvl="0" indent="-457200">
              <a:spcBef>
                <a:spcPts val="0"/>
              </a:spcBef>
              <a:buSzPts val="2400"/>
            </a:pPr>
            <a:r>
              <a:rPr lang="en-US" dirty="0" smtClean="0">
                <a:latin typeface="Arial" panose="020B0604020202020204" pitchFamily="34" charset="0"/>
                <a:cs typeface="Arial" panose="020B0604020202020204" pitchFamily="34" charset="0"/>
              </a:rPr>
              <a:t>Sustain </a:t>
            </a:r>
            <a:r>
              <a:rPr lang="en-US" dirty="0">
                <a:latin typeface="Arial" panose="020B0604020202020204" pitchFamily="34" charset="0"/>
                <a:cs typeface="Arial" panose="020B0604020202020204" pitchFamily="34" charset="0"/>
              </a:rPr>
              <a:t>and build strong communities through historic preservation</a:t>
            </a:r>
          </a:p>
          <a:p>
            <a:pPr marL="533400" lvl="0" indent="-457200">
              <a:spcBef>
                <a:spcPts val="0"/>
              </a:spcBef>
              <a:buSzPts val="2400"/>
            </a:pPr>
            <a:r>
              <a:rPr lang="en-US" dirty="0" smtClean="0">
                <a:latin typeface="+mj-lt"/>
                <a:cs typeface="Arial" panose="020B0604020202020204" pitchFamily="34" charset="0"/>
              </a:rPr>
              <a:t>Identify </a:t>
            </a:r>
            <a:r>
              <a:rPr lang="en-US" dirty="0">
                <a:latin typeface="+mj-lt"/>
                <a:cs typeface="Arial" panose="020B0604020202020204" pitchFamily="34" charset="0"/>
              </a:rPr>
              <a:t>and </a:t>
            </a:r>
            <a:r>
              <a:rPr lang="en-US" dirty="0" smtClean="0">
                <a:latin typeface="+mj-lt"/>
                <a:cs typeface="Arial" panose="020B0604020202020204" pitchFamily="34" charset="0"/>
              </a:rPr>
              <a:t>support </a:t>
            </a:r>
            <a:r>
              <a:rPr lang="en-US" dirty="0">
                <a:latin typeface="+mj-lt"/>
                <a:cs typeface="Arial" panose="020B0604020202020204" pitchFamily="34" charset="0"/>
              </a:rPr>
              <a:t>each community’s unique heritage</a:t>
            </a:r>
          </a:p>
          <a:p>
            <a:pPr marL="533400" lvl="0" indent="-457200">
              <a:spcBef>
                <a:spcPts val="0"/>
              </a:spcBef>
              <a:buSzPts val="2400"/>
            </a:pPr>
            <a:r>
              <a:rPr lang="en-US" dirty="0" smtClean="0">
                <a:latin typeface="+mj-lt"/>
                <a:cs typeface="Arial" panose="020B0604020202020204" pitchFamily="34" charset="0"/>
              </a:rPr>
              <a:t>Foster </a:t>
            </a:r>
            <a:r>
              <a:rPr lang="en-US" dirty="0">
                <a:latin typeface="+mj-lt"/>
                <a:cs typeface="Arial" panose="020B0604020202020204" pitchFamily="34" charset="0"/>
              </a:rPr>
              <a:t>community pride, economic/community development, sense of ownership, planning </a:t>
            </a:r>
            <a:r>
              <a:rPr lang="en-US" dirty="0" smtClean="0">
                <a:latin typeface="+mj-lt"/>
                <a:cs typeface="Arial" panose="020B0604020202020204" pitchFamily="34" charset="0"/>
              </a:rPr>
              <a:t>activities</a:t>
            </a:r>
            <a:endParaRPr lang="en-US" dirty="0">
              <a:latin typeface="+mj-lt"/>
              <a:cs typeface="Arial" panose="020B0604020202020204" pitchFamily="34" charset="0"/>
            </a:endParaRPr>
          </a:p>
          <a:p>
            <a:pPr marL="533400" lvl="0" indent="-457200">
              <a:spcBef>
                <a:spcPts val="0"/>
              </a:spcBef>
              <a:buSzPts val="2400"/>
            </a:pPr>
            <a:r>
              <a:rPr lang="en-US" dirty="0" smtClean="0">
                <a:latin typeface="+mj-lt"/>
                <a:cs typeface="Arial" panose="020B0604020202020204" pitchFamily="34" charset="0"/>
              </a:rPr>
              <a:t>Support </a:t>
            </a:r>
            <a:r>
              <a:rPr lang="en-US" dirty="0">
                <a:latin typeface="+mj-lt"/>
                <a:cs typeface="Arial" panose="020B0604020202020204" pitchFamily="34" charset="0"/>
              </a:rPr>
              <a:t>Main Street revitalization, neighborhood renewal, heritage tourism, housing in historic </a:t>
            </a:r>
            <a:r>
              <a:rPr lang="en-US" dirty="0" smtClean="0">
                <a:latin typeface="+mj-lt"/>
                <a:cs typeface="Arial" panose="020B0604020202020204" pitchFamily="34" charset="0"/>
              </a:rPr>
              <a:t>buildings</a:t>
            </a:r>
          </a:p>
          <a:p>
            <a:pPr marL="533400" lvl="0" indent="-457200">
              <a:spcBef>
                <a:spcPts val="0"/>
              </a:spcBef>
              <a:buSzPts val="2400"/>
            </a:pPr>
            <a:r>
              <a:rPr lang="en-US" dirty="0" smtClean="0">
                <a:latin typeface="+mj-lt"/>
              </a:rPr>
              <a:t>Increase local preservation activities</a:t>
            </a:r>
          </a:p>
          <a:p>
            <a:pPr marL="533400" lvl="0" indent="-457200">
              <a:spcBef>
                <a:spcPts val="0"/>
              </a:spcBef>
              <a:buSzPts val="2400"/>
            </a:pPr>
            <a:r>
              <a:rPr lang="en-US" dirty="0" smtClean="0">
                <a:latin typeface="+mj-lt"/>
              </a:rPr>
              <a:t>Tell your </a:t>
            </a:r>
            <a:r>
              <a:rPr lang="en-US" dirty="0" smtClean="0">
                <a:latin typeface="+mj-lt"/>
              </a:rPr>
              <a:t>community’s </a:t>
            </a:r>
            <a:r>
              <a:rPr lang="en-US" dirty="0" smtClean="0">
                <a:latin typeface="+mj-lt"/>
              </a:rPr>
              <a:t>and your residents’ stories</a:t>
            </a:r>
            <a:endParaRPr lang="en-US" dirty="0">
              <a:latin typeface="+mj-lt"/>
            </a:endParaRPr>
          </a:p>
        </p:txBody>
      </p:sp>
    </p:spTree>
    <p:extLst>
      <p:ext uri="{BB962C8B-B14F-4D97-AF65-F5344CB8AC3E}">
        <p14:creationId xmlns:p14="http://schemas.microsoft.com/office/powerpoint/2010/main" val="2812625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current Nebraska CLGs?</a:t>
            </a:r>
            <a:endParaRPr lang="en-US" dirty="0"/>
          </a:p>
        </p:txBody>
      </p:sp>
      <p:grpSp>
        <p:nvGrpSpPr>
          <p:cNvPr id="4" name="Group 3"/>
          <p:cNvGrpSpPr/>
          <p:nvPr/>
        </p:nvGrpSpPr>
        <p:grpSpPr>
          <a:xfrm>
            <a:off x="2863129" y="1690688"/>
            <a:ext cx="8284483" cy="4158782"/>
            <a:chOff x="1028939" y="1500596"/>
            <a:chExt cx="7093527" cy="3514747"/>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65" t="6713" r="819" b="2418"/>
            <a:stretch/>
          </p:blipFill>
          <p:spPr>
            <a:xfrm>
              <a:off x="1028939" y="1500596"/>
              <a:ext cx="7093527" cy="3514747"/>
            </a:xfrm>
            <a:prstGeom prst="rect">
              <a:avLst/>
            </a:prstGeom>
          </p:spPr>
        </p:pic>
        <p:sp>
          <p:nvSpPr>
            <p:cNvPr id="6" name="Shape 192"/>
            <p:cNvSpPr/>
            <p:nvPr/>
          </p:nvSpPr>
          <p:spPr>
            <a:xfrm rot="5400000">
              <a:off x="3612523" y="3572029"/>
              <a:ext cx="200700" cy="69305"/>
            </a:xfrm>
            <a:prstGeom prst="chevron">
              <a:avLst>
                <a:gd name="adj" fmla="val 50000"/>
              </a:avLst>
            </a:prstGeom>
            <a:solidFill>
              <a:srgbClr val="8A0A3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7" name="Shape 192"/>
            <p:cNvSpPr/>
            <p:nvPr/>
          </p:nvSpPr>
          <p:spPr>
            <a:xfrm rot="5400000">
              <a:off x="1829798" y="3495384"/>
              <a:ext cx="200700" cy="69305"/>
            </a:xfrm>
            <a:prstGeom prst="chevron">
              <a:avLst>
                <a:gd name="adj" fmla="val 50000"/>
              </a:avLst>
            </a:prstGeom>
            <a:solidFill>
              <a:srgbClr val="8A0A3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 name="Shape 192"/>
            <p:cNvSpPr/>
            <p:nvPr/>
          </p:nvSpPr>
          <p:spPr>
            <a:xfrm rot="5400000">
              <a:off x="5437778" y="4723886"/>
              <a:ext cx="200700" cy="69305"/>
            </a:xfrm>
            <a:prstGeom prst="chevron">
              <a:avLst>
                <a:gd name="adj" fmla="val 50000"/>
              </a:avLst>
            </a:prstGeom>
            <a:solidFill>
              <a:srgbClr val="8A0A3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192"/>
            <p:cNvSpPr/>
            <p:nvPr/>
          </p:nvSpPr>
          <p:spPr>
            <a:xfrm rot="5400000">
              <a:off x="6529389" y="4672961"/>
              <a:ext cx="200700" cy="69305"/>
            </a:xfrm>
            <a:prstGeom prst="chevron">
              <a:avLst>
                <a:gd name="adj" fmla="val 50000"/>
              </a:avLst>
            </a:prstGeom>
            <a:solidFill>
              <a:srgbClr val="8A0A3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192"/>
            <p:cNvSpPr/>
            <p:nvPr/>
          </p:nvSpPr>
          <p:spPr>
            <a:xfrm rot="5400000">
              <a:off x="6862541" y="3965430"/>
              <a:ext cx="200700" cy="69305"/>
            </a:xfrm>
            <a:prstGeom prst="chevron">
              <a:avLst>
                <a:gd name="adj" fmla="val 50000"/>
              </a:avLst>
            </a:prstGeom>
            <a:solidFill>
              <a:srgbClr val="8A0A3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1" name="Shape 192"/>
            <p:cNvSpPr/>
            <p:nvPr/>
          </p:nvSpPr>
          <p:spPr>
            <a:xfrm rot="5400000">
              <a:off x="7571385" y="4404909"/>
              <a:ext cx="200700" cy="69305"/>
            </a:xfrm>
            <a:prstGeom prst="chevron">
              <a:avLst>
                <a:gd name="adj" fmla="val 50000"/>
              </a:avLst>
            </a:prstGeom>
            <a:solidFill>
              <a:srgbClr val="8A0A3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2" name="Shape 192"/>
            <p:cNvSpPr/>
            <p:nvPr/>
          </p:nvSpPr>
          <p:spPr>
            <a:xfrm rot="5400000">
              <a:off x="7537519" y="3714907"/>
              <a:ext cx="200700" cy="69305"/>
            </a:xfrm>
            <a:prstGeom prst="chevron">
              <a:avLst>
                <a:gd name="adj" fmla="val 50000"/>
              </a:avLst>
            </a:prstGeom>
            <a:solidFill>
              <a:srgbClr val="8A0A3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3" name="Shape 192"/>
            <p:cNvSpPr/>
            <p:nvPr/>
          </p:nvSpPr>
          <p:spPr>
            <a:xfrm rot="5400000">
              <a:off x="7468213" y="3420239"/>
              <a:ext cx="200700" cy="69305"/>
            </a:xfrm>
            <a:prstGeom prst="chevron">
              <a:avLst>
                <a:gd name="adj" fmla="val 50000"/>
              </a:avLst>
            </a:prstGeom>
            <a:solidFill>
              <a:srgbClr val="8A0A3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14" name="TextBox 13"/>
          <p:cNvSpPr txBox="1"/>
          <p:nvPr/>
        </p:nvSpPr>
        <p:spPr>
          <a:xfrm>
            <a:off x="1160254" y="2660272"/>
            <a:ext cx="1501169" cy="2308324"/>
          </a:xfrm>
          <a:prstGeom prst="rect">
            <a:avLst/>
          </a:prstGeom>
          <a:noFill/>
        </p:spPr>
        <p:txBody>
          <a:bodyPr wrap="square" rtlCol="0">
            <a:spAutoFit/>
          </a:bodyPr>
          <a:lstStyle/>
          <a:p>
            <a:r>
              <a:rPr lang="en-US" dirty="0" smtClean="0">
                <a:latin typeface="+mj-lt"/>
              </a:rPr>
              <a:t>Auburn</a:t>
            </a:r>
          </a:p>
          <a:p>
            <a:r>
              <a:rPr lang="en-US" dirty="0" smtClean="0">
                <a:latin typeface="+mj-lt"/>
              </a:rPr>
              <a:t>Fairbury</a:t>
            </a:r>
          </a:p>
          <a:p>
            <a:r>
              <a:rPr lang="en-US" dirty="0" smtClean="0">
                <a:latin typeface="+mj-lt"/>
              </a:rPr>
              <a:t>Lincoln</a:t>
            </a:r>
          </a:p>
          <a:p>
            <a:r>
              <a:rPr lang="en-US" dirty="0" smtClean="0">
                <a:latin typeface="+mj-lt"/>
              </a:rPr>
              <a:t>North Platte</a:t>
            </a:r>
          </a:p>
          <a:p>
            <a:r>
              <a:rPr lang="en-US" dirty="0" smtClean="0">
                <a:latin typeface="+mj-lt"/>
              </a:rPr>
              <a:t>Omaha</a:t>
            </a:r>
          </a:p>
          <a:p>
            <a:r>
              <a:rPr lang="en-US" dirty="0" smtClean="0">
                <a:latin typeface="+mj-lt"/>
              </a:rPr>
              <a:t>Plattsmouth</a:t>
            </a:r>
          </a:p>
          <a:p>
            <a:r>
              <a:rPr lang="en-US" dirty="0" smtClean="0">
                <a:latin typeface="+mj-lt"/>
              </a:rPr>
              <a:t>Red Cloud</a:t>
            </a:r>
          </a:p>
          <a:p>
            <a:r>
              <a:rPr lang="en-US" dirty="0" smtClean="0">
                <a:latin typeface="+mj-lt"/>
              </a:rPr>
              <a:t>Sidney</a:t>
            </a:r>
            <a:endParaRPr lang="en-US" dirty="0">
              <a:latin typeface="+mj-lt"/>
            </a:endParaRPr>
          </a:p>
        </p:txBody>
      </p:sp>
    </p:spTree>
    <p:extLst>
      <p:ext uri="{BB962C8B-B14F-4D97-AF65-F5344CB8AC3E}">
        <p14:creationId xmlns:p14="http://schemas.microsoft.com/office/powerpoint/2010/main" val="2743929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 and Duties as a CLG</a:t>
            </a:r>
            <a:endParaRPr lang="en-US" dirty="0"/>
          </a:p>
        </p:txBody>
      </p:sp>
      <p:sp>
        <p:nvSpPr>
          <p:cNvPr id="3" name="Content Placeholder 2"/>
          <p:cNvSpPr>
            <a:spLocks noGrp="1"/>
          </p:cNvSpPr>
          <p:nvPr>
            <p:ph idx="1"/>
          </p:nvPr>
        </p:nvSpPr>
        <p:spPr/>
        <p:txBody>
          <a:bodyPr/>
          <a:lstStyle/>
          <a:p>
            <a:r>
              <a:rPr lang="en-US" dirty="0">
                <a:latin typeface="+mj-lt"/>
              </a:rPr>
              <a:t>Conduct surveys</a:t>
            </a:r>
          </a:p>
          <a:p>
            <a:r>
              <a:rPr lang="en-US" dirty="0">
                <a:latin typeface="+mj-lt"/>
              </a:rPr>
              <a:t>Write National Register of Historic Places and local landmark nominations</a:t>
            </a:r>
          </a:p>
          <a:p>
            <a:r>
              <a:rPr lang="en-US" dirty="0">
                <a:latin typeface="+mj-lt"/>
              </a:rPr>
              <a:t>Assist with tax incentive Part 1 applications</a:t>
            </a:r>
          </a:p>
          <a:p>
            <a:r>
              <a:rPr lang="en-US" dirty="0">
                <a:latin typeface="+mj-lt"/>
              </a:rPr>
              <a:t>Comment on Review and Compliance projects</a:t>
            </a:r>
          </a:p>
          <a:p>
            <a:r>
              <a:rPr lang="en-US" dirty="0">
                <a:latin typeface="+mj-lt"/>
              </a:rPr>
              <a:t>Establish design </a:t>
            </a:r>
            <a:r>
              <a:rPr lang="en-US" dirty="0" smtClean="0">
                <a:latin typeface="+mj-lt"/>
              </a:rPr>
              <a:t>guidelines</a:t>
            </a:r>
            <a:endParaRPr lang="en-US" dirty="0">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4560" y="4881018"/>
            <a:ext cx="5171440" cy="1814929"/>
          </a:xfrm>
          <a:prstGeom prst="rect">
            <a:avLst/>
          </a:prstGeom>
        </p:spPr>
      </p:pic>
    </p:spTree>
    <p:extLst>
      <p:ext uri="{BB962C8B-B14F-4D97-AF65-F5344CB8AC3E}">
        <p14:creationId xmlns:p14="http://schemas.microsoft.com/office/powerpoint/2010/main" val="291948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Preservation Ordinance</a:t>
            </a:r>
          </a:p>
          <a:p>
            <a:r>
              <a:rPr lang="en-US" dirty="0">
                <a:latin typeface="Arial" panose="020B0604020202020204" pitchFamily="34" charset="0"/>
                <a:cs typeface="Arial" panose="020B0604020202020204" pitchFamily="34" charset="0"/>
              </a:rPr>
              <a:t>Historic Preservation Commission</a:t>
            </a:r>
          </a:p>
          <a:p>
            <a:r>
              <a:rPr lang="en-US" dirty="0">
                <a:latin typeface="Arial" panose="020B0604020202020204" pitchFamily="34" charset="0"/>
                <a:cs typeface="Arial" panose="020B0604020202020204" pitchFamily="34" charset="0"/>
              </a:rPr>
              <a:t>Survey</a:t>
            </a:r>
          </a:p>
          <a:p>
            <a:r>
              <a:rPr lang="en-US" dirty="0">
                <a:latin typeface="Arial" panose="020B0604020202020204" pitchFamily="34" charset="0"/>
                <a:cs typeface="Arial" panose="020B0604020202020204" pitchFamily="34" charset="0"/>
              </a:rPr>
              <a:t>Public Participation/Public Education</a:t>
            </a:r>
          </a:p>
          <a:p>
            <a:r>
              <a:rPr lang="en-US" dirty="0" smtClean="0">
                <a:latin typeface="Arial" panose="020B0604020202020204" pitchFamily="34" charset="0"/>
                <a:cs typeface="Arial" panose="020B0604020202020204" pitchFamily="34" charset="0"/>
              </a:rPr>
              <a:t>Staff</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8560" y="537845"/>
            <a:ext cx="3992880" cy="4991100"/>
          </a:xfrm>
          <a:prstGeom prst="rect">
            <a:avLst/>
          </a:prstGeom>
        </p:spPr>
      </p:pic>
    </p:spTree>
    <p:extLst>
      <p:ext uri="{BB962C8B-B14F-4D97-AF65-F5344CB8AC3E}">
        <p14:creationId xmlns:p14="http://schemas.microsoft.com/office/powerpoint/2010/main" val="757200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9396"/>
          </a:xfrm>
        </p:spPr>
        <p:txBody>
          <a:bodyPr/>
          <a:lstStyle/>
          <a:p>
            <a:r>
              <a:rPr lang="en-US" dirty="0" smtClean="0"/>
              <a:t>Benefits</a:t>
            </a:r>
            <a:endParaRPr lang="en-US" dirty="0"/>
          </a:p>
        </p:txBody>
      </p:sp>
      <p:sp>
        <p:nvSpPr>
          <p:cNvPr id="3" name="Content Placeholder 2"/>
          <p:cNvSpPr>
            <a:spLocks noGrp="1"/>
          </p:cNvSpPr>
          <p:nvPr>
            <p:ph idx="1"/>
          </p:nvPr>
        </p:nvSpPr>
        <p:spPr>
          <a:xfrm>
            <a:off x="838200" y="1084522"/>
            <a:ext cx="10515600" cy="5092441"/>
          </a:xfrm>
        </p:spPr>
        <p:txBody>
          <a:bodyPr>
            <a:normAutofit fontScale="92500" lnSpcReduction="20000"/>
          </a:bodyPr>
          <a:lstStyle/>
          <a:p>
            <a:pPr>
              <a:lnSpc>
                <a:spcPct val="100000"/>
              </a:lnSpc>
            </a:pPr>
            <a:r>
              <a:rPr lang="en-US" dirty="0">
                <a:latin typeface="+mj-lt"/>
              </a:rPr>
              <a:t>Close working relationship and technical assistance from the State Historic Preservation Office</a:t>
            </a:r>
          </a:p>
          <a:p>
            <a:pPr>
              <a:lnSpc>
                <a:spcPct val="100000"/>
              </a:lnSpc>
            </a:pPr>
            <a:r>
              <a:rPr lang="en-US" dirty="0">
                <a:latin typeface="+mj-lt"/>
              </a:rPr>
              <a:t>Comment on properties proposed for the National Register of Historic Places</a:t>
            </a:r>
          </a:p>
          <a:p>
            <a:pPr>
              <a:lnSpc>
                <a:spcPct val="100000"/>
              </a:lnSpc>
            </a:pPr>
            <a:r>
              <a:rPr lang="en-US" dirty="0" smtClean="0">
                <a:latin typeface="+mj-lt"/>
              </a:rPr>
              <a:t>Local landmarks may qualify properties for </a:t>
            </a:r>
            <a:r>
              <a:rPr lang="en-US" dirty="0" smtClean="0">
                <a:latin typeface="+mj-lt"/>
              </a:rPr>
              <a:t>the </a:t>
            </a:r>
            <a:r>
              <a:rPr lang="en-US" dirty="0" smtClean="0">
                <a:latin typeface="+mj-lt"/>
              </a:rPr>
              <a:t>Valuation Incentive Program (VIP</a:t>
            </a:r>
            <a:r>
              <a:rPr lang="en-US" dirty="0" smtClean="0">
                <a:latin typeface="+mj-lt"/>
              </a:rPr>
              <a:t>) (and hopefully </a:t>
            </a:r>
            <a:r>
              <a:rPr lang="en-US" dirty="0">
                <a:latin typeface="+mj-lt"/>
              </a:rPr>
              <a:t>the Nebraska Historic Tax Credit (NHTC</a:t>
            </a:r>
            <a:r>
              <a:rPr lang="en-US" dirty="0" smtClean="0">
                <a:latin typeface="+mj-lt"/>
              </a:rPr>
              <a:t>) again)</a:t>
            </a:r>
            <a:endParaRPr lang="en-US" dirty="0" smtClean="0">
              <a:latin typeface="+mj-lt"/>
            </a:endParaRPr>
          </a:p>
          <a:p>
            <a:pPr>
              <a:lnSpc>
                <a:spcPct val="100000"/>
              </a:lnSpc>
            </a:pPr>
            <a:r>
              <a:rPr lang="en-US" dirty="0" smtClean="0">
                <a:latin typeface="+mj-lt"/>
              </a:rPr>
              <a:t>Ability to monitor and preserve structures through local landmarking</a:t>
            </a:r>
          </a:p>
          <a:p>
            <a:pPr>
              <a:lnSpc>
                <a:spcPct val="100000"/>
              </a:lnSpc>
            </a:pPr>
            <a:r>
              <a:rPr lang="en-US" dirty="0" smtClean="0">
                <a:latin typeface="+mj-lt"/>
              </a:rPr>
              <a:t>Tool for planning, zoning, and land use issues</a:t>
            </a:r>
          </a:p>
          <a:p>
            <a:pPr>
              <a:lnSpc>
                <a:spcPct val="100000"/>
              </a:lnSpc>
            </a:pPr>
            <a:r>
              <a:rPr lang="en-US" dirty="0" smtClean="0">
                <a:latin typeface="+mj-lt"/>
              </a:rPr>
              <a:t>Way to promote pride in and understanding of a community’s history</a:t>
            </a:r>
          </a:p>
          <a:p>
            <a:pPr>
              <a:lnSpc>
                <a:spcPct val="100000"/>
              </a:lnSpc>
            </a:pPr>
            <a:r>
              <a:rPr lang="en-US" dirty="0" smtClean="0">
                <a:latin typeface="+mj-lt"/>
              </a:rPr>
              <a:t>Annual sub-grants from History Nebraska/NeSHPO through HPF</a:t>
            </a:r>
          </a:p>
          <a:p>
            <a:pPr>
              <a:lnSpc>
                <a:spcPct val="100000"/>
              </a:lnSpc>
            </a:pPr>
            <a:r>
              <a:rPr lang="en-US" dirty="0" smtClean="0">
                <a:latin typeface="+mj-lt"/>
              </a:rPr>
              <a:t>Periodic grant opportunities directly from NPS</a:t>
            </a:r>
            <a:endParaRPr lang="en-US" dirty="0">
              <a:latin typeface="+mj-lt"/>
            </a:endParaRPr>
          </a:p>
        </p:txBody>
      </p:sp>
    </p:spTree>
    <p:extLst>
      <p:ext uri="{BB962C8B-B14F-4D97-AF65-F5344CB8AC3E}">
        <p14:creationId xmlns:p14="http://schemas.microsoft.com/office/powerpoint/2010/main" val="1087880682"/>
      </p:ext>
    </p:extLst>
  </p:cSld>
  <p:clrMapOvr>
    <a:masterClrMapping/>
  </p:clrMapOvr>
</p:sld>
</file>

<file path=ppt/theme/theme1.xml><?xml version="1.0" encoding="utf-8"?>
<a:theme xmlns:a="http://schemas.openxmlformats.org/drawingml/2006/main" name="Office Theme">
  <a:themeElements>
    <a:clrScheme name="History Nebraska">
      <a:dk1>
        <a:srgbClr val="004855"/>
      </a:dk1>
      <a:lt1>
        <a:sysClr val="window" lastClr="FFFFFF"/>
      </a:lt1>
      <a:dk2>
        <a:srgbClr val="3C3838"/>
      </a:dk2>
      <a:lt2>
        <a:srgbClr val="FFFFFF"/>
      </a:lt2>
      <a:accent1>
        <a:srgbClr val="ED9A37"/>
      </a:accent1>
      <a:accent2>
        <a:srgbClr val="6B929B"/>
      </a:accent2>
      <a:accent3>
        <a:srgbClr val="FFFFFF"/>
      </a:accent3>
      <a:accent4>
        <a:srgbClr val="FFFFFF"/>
      </a:accent4>
      <a:accent5>
        <a:srgbClr val="FFFFFF"/>
      </a:accent5>
      <a:accent6>
        <a:srgbClr val="FFFFFF"/>
      </a:accent6>
      <a:hlink>
        <a:srgbClr val="6B929B"/>
      </a:hlink>
      <a:folHlink>
        <a:srgbClr val="ED9A37"/>
      </a:folHlink>
    </a:clrScheme>
    <a:fontScheme name="History Nebraska">
      <a:majorFont>
        <a:latin typeface="Arial"/>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story Nebraska Template" id="{1B8F8440-8CD2-49BF-BDDD-53C42DE64CF3}" vid="{EB37410B-1DCA-4BE0-835B-853A0AE497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History Nebraska PowerPoint Template</Template>
  <TotalTime>4685</TotalTime>
  <Words>1266</Words>
  <Application>Microsoft Office PowerPoint</Application>
  <PresentationFormat>Widescreen</PresentationFormat>
  <Paragraphs>128</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Historic Preservation in Nebraska</vt:lpstr>
      <vt:lpstr>Questions to Ponder</vt:lpstr>
      <vt:lpstr>Heritage Tourism</vt:lpstr>
      <vt:lpstr>What is the Certified Local Government (CLG) program?</vt:lpstr>
      <vt:lpstr>What are CLG goals?</vt:lpstr>
      <vt:lpstr>Where are the current Nebraska CLGs?</vt:lpstr>
      <vt:lpstr>Powers and Duties as a CLG</vt:lpstr>
      <vt:lpstr>Requirements</vt:lpstr>
      <vt:lpstr>Benefits</vt:lpstr>
      <vt:lpstr>Eligible Grant Activities Related to Heritage Tourism</vt:lpstr>
      <vt:lpstr>Ineligible Grant Activities</vt:lpstr>
      <vt:lpstr>So Why Should My Local Government Become a CLG?</vt:lpstr>
      <vt:lpstr>Contact Me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CLG Projects in Nebraska</dc:title>
  <dc:creator>Kelli Bacon</dc:creator>
  <cp:lastModifiedBy>Kelli Bacon</cp:lastModifiedBy>
  <cp:revision>61</cp:revision>
  <cp:lastPrinted>2021-12-15T17:44:46Z</cp:lastPrinted>
  <dcterms:created xsi:type="dcterms:W3CDTF">2020-02-03T21:32:29Z</dcterms:created>
  <dcterms:modified xsi:type="dcterms:W3CDTF">2023-04-06T19:27:13Z</dcterms:modified>
</cp:coreProperties>
</file>